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6858000" cy="9906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00"/>
    <a:srgbClr val="FF0000"/>
    <a:srgbClr val="FFFFCC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972" y="246"/>
      </p:cViewPr>
      <p:guideLst>
        <p:guide orient="horz" pos="3120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708"/>
            <a:ext cx="5829300" cy="2123942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/>
            </a:lvl1pPr>
            <a:lvl2pPr marL="478908" indent="0" algn="ctr">
              <a:buNone/>
              <a:defRPr/>
            </a:lvl2pPr>
            <a:lvl3pPr marL="957816" indent="0" algn="ctr">
              <a:buNone/>
              <a:defRPr/>
            </a:lvl3pPr>
            <a:lvl4pPr marL="1436724" indent="0" algn="ctr">
              <a:buNone/>
              <a:defRPr/>
            </a:lvl4pPr>
            <a:lvl5pPr marL="1915631" indent="0" algn="ctr">
              <a:buNone/>
              <a:defRPr/>
            </a:lvl5pPr>
            <a:lvl6pPr marL="2394539" indent="0" algn="ctr">
              <a:buNone/>
              <a:defRPr/>
            </a:lvl6pPr>
            <a:lvl7pPr marL="2873447" indent="0" algn="ctr">
              <a:buNone/>
              <a:defRPr/>
            </a:lvl7pPr>
            <a:lvl8pPr marL="3352355" indent="0" algn="ctr">
              <a:buNone/>
              <a:defRPr/>
            </a:lvl8pPr>
            <a:lvl9pPr marL="3831263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445E2-B11F-4CD7-9160-A509E2DF51F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C393B-EFB6-4F40-B369-734C31846F0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7274"/>
            <a:ext cx="1543050" cy="8451056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7274"/>
            <a:ext cx="4476750" cy="8451056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89DE3-CF37-4225-B149-A0EE76F7DB3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6588F-B274-44A9-BF70-C48B53C1C6D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4949"/>
            <a:ext cx="5829300" cy="1967442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338" y="4198012"/>
            <a:ext cx="5829300" cy="2166938"/>
          </a:xfrm>
        </p:spPr>
        <p:txBody>
          <a:bodyPr anchor="b"/>
          <a:lstStyle>
            <a:lvl1pPr marL="0" indent="0">
              <a:buNone/>
              <a:defRPr sz="2100"/>
            </a:lvl1pPr>
            <a:lvl2pPr marL="478908" indent="0">
              <a:buNone/>
              <a:defRPr sz="1900"/>
            </a:lvl2pPr>
            <a:lvl3pPr marL="957816" indent="0">
              <a:buNone/>
              <a:defRPr sz="1600"/>
            </a:lvl3pPr>
            <a:lvl4pPr marL="1436724" indent="0">
              <a:buNone/>
              <a:defRPr sz="1500"/>
            </a:lvl4pPr>
            <a:lvl5pPr marL="1915631" indent="0">
              <a:buNone/>
              <a:defRPr sz="1500"/>
            </a:lvl5pPr>
            <a:lvl6pPr marL="2394539" indent="0">
              <a:buNone/>
              <a:defRPr sz="1500"/>
            </a:lvl6pPr>
            <a:lvl7pPr marL="2873447" indent="0">
              <a:buNone/>
              <a:defRPr sz="1500"/>
            </a:lvl7pPr>
            <a:lvl8pPr marL="3352355" indent="0">
              <a:buNone/>
              <a:defRPr sz="1500"/>
            </a:lvl8pPr>
            <a:lvl9pPr marL="3831263" indent="0">
              <a:buNone/>
              <a:defRPr sz="15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42DC9-6D88-49D6-B421-08B0A4CC6C8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6929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6929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B6888-D213-4E82-8C36-24B2B0CBCB0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6813"/>
            <a:ext cx="3030538" cy="925248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2061"/>
            <a:ext cx="3030538" cy="5706269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4564" y="2216813"/>
            <a:ext cx="3030537" cy="925248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4564" y="3142061"/>
            <a:ext cx="3030537" cy="5706269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89E116-48B1-4F8A-9D78-A30A3D81A58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2C93B-447D-45C3-84EB-87196AED390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A4CED-CB83-4672-931F-E59F98DC79B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833"/>
            <a:ext cx="2255838" cy="1678517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3833"/>
            <a:ext cx="3833812" cy="845449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2349"/>
            <a:ext cx="2255838" cy="6775979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C17A3-2B6C-4676-A9DB-EB60375BC72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8621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613" y="885693"/>
            <a:ext cx="4114800" cy="5943600"/>
          </a:xfrm>
        </p:spPr>
        <p:txBody>
          <a:bodyPr/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613" y="7752821"/>
            <a:ext cx="4114800" cy="1162579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9B1DB-DF2B-47B3-A38E-8CF76752259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>
              <a:defRPr sz="15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algn="ctr">
              <a:defRPr sz="15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algn="r">
              <a:defRPr sz="1500">
                <a:ea typeface="ＭＳ Ｐゴシック" pitchFamily="50" charset="-128"/>
              </a:defRPr>
            </a:lvl1pPr>
          </a:lstStyle>
          <a:p>
            <a:pPr>
              <a:defRPr/>
            </a:pPr>
            <a:fld id="{9AB77A53-147B-47DB-94CC-5908BBCADF4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Char char="•"/>
        <a:defRPr kumimoji="1" sz="34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Char char="–"/>
        <a:defRPr kumimoji="1" sz="2900">
          <a:solidFill>
            <a:schemeClr val="tx1"/>
          </a:solidFill>
          <a:latin typeface="+mn-lt"/>
          <a:ea typeface="+mn-ea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Char char="•"/>
        <a:defRPr kumimoji="1" sz="2500">
          <a:solidFill>
            <a:schemeClr val="tx1"/>
          </a:solidFill>
          <a:latin typeface="+mn-lt"/>
          <a:ea typeface="+mn-ea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Char char="–"/>
        <a:defRPr kumimoji="1" sz="2100">
          <a:solidFill>
            <a:schemeClr val="tx1"/>
          </a:solidFill>
          <a:latin typeface="+mn-lt"/>
          <a:ea typeface="+mn-ea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5pPr>
      <a:lvl6pPr marL="2633993" indent="-239454" algn="l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6pPr>
      <a:lvl7pPr marL="3112901" indent="-239454" algn="l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7pPr>
      <a:lvl8pPr marL="3591809" indent="-239454" algn="l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8pPr>
      <a:lvl9pPr marL="4070717" indent="-239454" algn="l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8"/>
          <p:cNvSpPr txBox="1">
            <a:spLocks noChangeArrowheads="1"/>
          </p:cNvSpPr>
          <p:nvPr/>
        </p:nvSpPr>
        <p:spPr bwMode="auto">
          <a:xfrm>
            <a:off x="5608638" y="2462213"/>
            <a:ext cx="1163637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95782" tIns="47891" rIns="95782" bIns="47891" anchor="ctr">
            <a:spAutoFit/>
          </a:bodyPr>
          <a:lstStyle/>
          <a:p>
            <a:r>
              <a:rPr lang="ja-JP" altLang="en-US" sz="6300">
                <a:ea typeface="HGP創英角ｺﾞｼｯｸUB" pitchFamily="50" charset="-128"/>
              </a:rPr>
              <a:t>語情報</a:t>
            </a:r>
          </a:p>
        </p:txBody>
      </p:sp>
      <p:sp>
        <p:nvSpPr>
          <p:cNvPr id="13314" name="Text Box 9"/>
          <p:cNvSpPr txBox="1">
            <a:spLocks noChangeArrowheads="1"/>
          </p:cNvSpPr>
          <p:nvPr/>
        </p:nvSpPr>
        <p:spPr bwMode="auto">
          <a:xfrm>
            <a:off x="4652963" y="2447925"/>
            <a:ext cx="1163637" cy="697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95782" tIns="47891" rIns="95782" bIns="47891">
            <a:spAutoFit/>
          </a:bodyPr>
          <a:lstStyle/>
          <a:p>
            <a:r>
              <a:rPr lang="ja-JP" altLang="en-US" sz="6300">
                <a:ea typeface="HGP創英角ｺﾞｼｯｸUB" pitchFamily="50" charset="-128"/>
              </a:rPr>
              <a:t>検索セミナー</a:t>
            </a:r>
          </a:p>
        </p:txBody>
      </p:sp>
      <p:sp>
        <p:nvSpPr>
          <p:cNvPr id="2055" name="Text Box 17"/>
          <p:cNvSpPr txBox="1">
            <a:spLocks noChangeArrowheads="1"/>
          </p:cNvSpPr>
          <p:nvPr/>
        </p:nvSpPr>
        <p:spPr bwMode="auto">
          <a:xfrm>
            <a:off x="44450" y="6032500"/>
            <a:ext cx="4848225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ja-JP" altLang="en-US" sz="1200" dirty="0" smtClean="0">
                <a:latin typeface="+mn-ea"/>
                <a:ea typeface="+mn-ea"/>
              </a:rPr>
              <a:t>実習式の講習会</a:t>
            </a:r>
            <a:r>
              <a:rPr lang="ja-JP" altLang="en-US" sz="1200" dirty="0">
                <a:latin typeface="+mn-ea"/>
                <a:ea typeface="+mn-ea"/>
              </a:rPr>
              <a:t>を開催します。</a:t>
            </a:r>
          </a:p>
          <a:p>
            <a:pPr eaLnBrk="1" hangingPunct="1">
              <a:defRPr/>
            </a:pPr>
            <a:r>
              <a:rPr lang="ja-JP" altLang="en-US" sz="1200" b="1" dirty="0">
                <a:solidFill>
                  <a:srgbClr val="C00000"/>
                </a:solidFill>
                <a:latin typeface="+mn-ea"/>
                <a:ea typeface="+mn-ea"/>
              </a:rPr>
              <a:t>国際派ビジネスパーソン</a:t>
            </a:r>
            <a:r>
              <a:rPr lang="ja-JP" altLang="en-US" sz="1200" dirty="0">
                <a:latin typeface="+mn-ea"/>
                <a:ea typeface="+mn-ea"/>
              </a:rPr>
              <a:t>に</a:t>
            </a:r>
            <a:r>
              <a:rPr lang="ja-JP" altLang="en-US" sz="1200" dirty="0" smtClean="0">
                <a:latin typeface="+mn-ea"/>
                <a:ea typeface="+mn-ea"/>
              </a:rPr>
              <a:t>とって、</a:t>
            </a:r>
            <a:r>
              <a:rPr lang="ja-JP" altLang="en-US" sz="1200" b="1" dirty="0" smtClean="0">
                <a:solidFill>
                  <a:srgbClr val="C00000"/>
                </a:solidFill>
                <a:latin typeface="+mn-ea"/>
                <a:ea typeface="+mn-ea"/>
              </a:rPr>
              <a:t>英語</a:t>
            </a:r>
            <a:r>
              <a:rPr lang="ja-JP" altLang="en-US" sz="1200" b="1" dirty="0">
                <a:solidFill>
                  <a:srgbClr val="C00000"/>
                </a:solidFill>
                <a:latin typeface="+mn-ea"/>
                <a:ea typeface="+mn-ea"/>
              </a:rPr>
              <a:t>での情報収集</a:t>
            </a:r>
            <a:r>
              <a:rPr lang="ja-JP" altLang="en-US" sz="1200" dirty="0">
                <a:latin typeface="+mn-ea"/>
                <a:ea typeface="+mn-ea"/>
              </a:rPr>
              <a:t>は</a:t>
            </a:r>
            <a:r>
              <a:rPr lang="ja-JP" altLang="en-US" sz="1200" b="1" dirty="0">
                <a:solidFill>
                  <a:srgbClr val="C00000"/>
                </a:solidFill>
                <a:latin typeface="+mn-ea"/>
                <a:ea typeface="+mn-ea"/>
              </a:rPr>
              <a:t>必要不可欠！！</a:t>
            </a:r>
            <a:endParaRPr lang="en-US" altLang="ja-JP" sz="1200" dirty="0">
              <a:solidFill>
                <a:srgbClr val="C00000"/>
              </a:solidFill>
              <a:latin typeface="+mn-ea"/>
              <a:ea typeface="+mn-ea"/>
            </a:endParaRPr>
          </a:p>
          <a:p>
            <a:pPr eaLnBrk="1" hangingPunct="1">
              <a:defRPr/>
            </a:pPr>
            <a:r>
              <a:rPr lang="ja-JP" altLang="en-US" sz="1200" b="1" dirty="0">
                <a:solidFill>
                  <a:srgbClr val="C00000"/>
                </a:solidFill>
                <a:latin typeface="+mn-ea"/>
                <a:ea typeface="+mn-ea"/>
              </a:rPr>
              <a:t>英文記事検索方法</a:t>
            </a:r>
            <a:r>
              <a:rPr lang="ja-JP" altLang="en-US" sz="1200" dirty="0">
                <a:latin typeface="+mn-ea"/>
                <a:ea typeface="+mn-ea"/>
              </a:rPr>
              <a:t>の基礎を習得していただける機会です。</a:t>
            </a:r>
            <a:endParaRPr lang="en-US" altLang="ja-JP" sz="1200" dirty="0">
              <a:latin typeface="+mn-ea"/>
              <a:ea typeface="+mn-ea"/>
            </a:endParaRPr>
          </a:p>
          <a:p>
            <a:pPr eaLnBrk="1" hangingPunct="1">
              <a:defRPr/>
            </a:pPr>
            <a:r>
              <a:rPr lang="en-US" altLang="ja-JP" sz="1200" dirty="0">
                <a:latin typeface="+mn-ea"/>
                <a:ea typeface="+mn-ea"/>
              </a:rPr>
              <a:t>TOEIC</a:t>
            </a:r>
            <a:r>
              <a:rPr lang="ja-JP" altLang="en-US" sz="1200" dirty="0">
                <a:latin typeface="+mn-ea"/>
                <a:ea typeface="+mn-ea"/>
              </a:rPr>
              <a:t>対策にも！</a:t>
            </a:r>
          </a:p>
        </p:txBody>
      </p:sp>
      <p:sp>
        <p:nvSpPr>
          <p:cNvPr id="13316" name="Text Box 22"/>
          <p:cNvSpPr txBox="1">
            <a:spLocks noChangeArrowheads="1"/>
          </p:cNvSpPr>
          <p:nvPr/>
        </p:nvSpPr>
        <p:spPr bwMode="auto">
          <a:xfrm>
            <a:off x="115888" y="1565275"/>
            <a:ext cx="4451350" cy="299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5782" tIns="47891" rIns="95782" bIns="47891">
            <a:spAutoFit/>
          </a:bodyPr>
          <a:lstStyle/>
          <a:p>
            <a:r>
              <a:rPr lang="ja-JP" altLang="en-US">
                <a:latin typeface="HGS創英角ﾎﾟｯﾌﾟ体" pitchFamily="50" charset="-128"/>
                <a:ea typeface="HGS創英角ﾎﾟｯﾌﾟ体" pitchFamily="50" charset="-128"/>
              </a:rPr>
              <a:t>日時：</a:t>
            </a:r>
          </a:p>
          <a:p>
            <a:r>
              <a:rPr lang="en-US" altLang="ja-JP" sz="4200">
                <a:solidFill>
                  <a:srgbClr val="D60000"/>
                </a:solidFill>
                <a:latin typeface="HGS創英角ﾎﾟｯﾌﾟ体" pitchFamily="50" charset="-128"/>
                <a:ea typeface="HGS創英角ﾎﾟｯﾌﾟ体" pitchFamily="50" charset="-128"/>
              </a:rPr>
              <a:t>11</a:t>
            </a:r>
            <a:r>
              <a:rPr lang="ja-JP" altLang="en-US" sz="4200">
                <a:solidFill>
                  <a:srgbClr val="D60000"/>
                </a:solidFill>
                <a:latin typeface="HGS創英角ﾎﾟｯﾌﾟ体" pitchFamily="50" charset="-128"/>
                <a:ea typeface="HGS創英角ﾎﾟｯﾌﾟ体" pitchFamily="50" charset="-128"/>
              </a:rPr>
              <a:t>月</a:t>
            </a:r>
            <a:r>
              <a:rPr lang="en-US" altLang="ja-JP" sz="4200">
                <a:solidFill>
                  <a:srgbClr val="D60000"/>
                </a:solidFill>
                <a:latin typeface="HGS創英角ﾎﾟｯﾌﾟ体" pitchFamily="50" charset="-128"/>
                <a:ea typeface="HGS創英角ﾎﾟｯﾌﾟ体" pitchFamily="50" charset="-128"/>
              </a:rPr>
              <a:t>22</a:t>
            </a:r>
            <a:r>
              <a:rPr lang="ja-JP" altLang="en-US" sz="4200">
                <a:solidFill>
                  <a:srgbClr val="D60000"/>
                </a:solidFill>
                <a:latin typeface="HGS創英角ﾎﾟｯﾌﾟ体" pitchFamily="50" charset="-128"/>
                <a:ea typeface="HGS創英角ﾎﾟｯﾌﾟ体" pitchFamily="50" charset="-128"/>
              </a:rPr>
              <a:t>日（金）</a:t>
            </a:r>
          </a:p>
          <a:p>
            <a:endParaRPr lang="en-US" altLang="ja-JP" sz="1000">
              <a:latin typeface="HGS創英角ﾎﾟｯﾌﾟ体" pitchFamily="50" charset="-128"/>
              <a:ea typeface="HGS創英角ﾎﾟｯﾌﾟ体" pitchFamily="50" charset="-128"/>
            </a:endParaRPr>
          </a:p>
          <a:p>
            <a:r>
              <a:rPr lang="ja-JP" altLang="en-US" sz="2400">
                <a:latin typeface="HGS創英角ﾎﾟｯﾌﾟ体" pitchFamily="50" charset="-128"/>
                <a:ea typeface="HGS創英角ﾎﾟｯﾌﾟ体" pitchFamily="50" charset="-128"/>
              </a:rPr>
              <a:t>第一回：</a:t>
            </a:r>
            <a:r>
              <a:rPr lang="en-US" altLang="ja-JP" sz="2400">
                <a:latin typeface="HGS創英角ﾎﾟｯﾌﾟ体" pitchFamily="50" charset="-128"/>
                <a:ea typeface="HGS創英角ﾎﾟｯﾌﾟ体" pitchFamily="50" charset="-128"/>
              </a:rPr>
              <a:t>13:30</a:t>
            </a:r>
            <a:r>
              <a:rPr lang="ja-JP" altLang="en-US" sz="2400">
                <a:latin typeface="HGS創英角ﾎﾟｯﾌﾟ体" pitchFamily="50" charset="-128"/>
                <a:ea typeface="HGS創英角ﾎﾟｯﾌﾟ体" pitchFamily="50" charset="-128"/>
              </a:rPr>
              <a:t>～</a:t>
            </a:r>
            <a:r>
              <a:rPr lang="en-US" altLang="ja-JP" sz="2400">
                <a:latin typeface="HGS創英角ﾎﾟｯﾌﾟ体" pitchFamily="50" charset="-128"/>
                <a:ea typeface="HGS創英角ﾎﾟｯﾌﾟ体" pitchFamily="50" charset="-128"/>
              </a:rPr>
              <a:t>14:30 </a:t>
            </a:r>
            <a:endParaRPr lang="ja-JP" altLang="en-US" sz="2400">
              <a:latin typeface="HGS創英角ﾎﾟｯﾌﾟ体" pitchFamily="50" charset="-128"/>
              <a:ea typeface="HGS創英角ﾎﾟｯﾌﾟ体" pitchFamily="50" charset="-128"/>
            </a:endParaRPr>
          </a:p>
          <a:p>
            <a:r>
              <a:rPr lang="ja-JP" altLang="en-US" sz="2400">
                <a:latin typeface="HGS創英角ﾎﾟｯﾌﾟ体" pitchFamily="50" charset="-128"/>
                <a:ea typeface="HGS創英角ﾎﾟｯﾌﾟ体" pitchFamily="50" charset="-128"/>
              </a:rPr>
              <a:t>第二回：</a:t>
            </a:r>
            <a:r>
              <a:rPr lang="en-US" altLang="ja-JP" sz="2400">
                <a:latin typeface="HGS創英角ﾎﾟｯﾌﾟ体" pitchFamily="50" charset="-128"/>
                <a:ea typeface="HGS創英角ﾎﾟｯﾌﾟ体" pitchFamily="50" charset="-128"/>
              </a:rPr>
              <a:t>15:00</a:t>
            </a:r>
            <a:r>
              <a:rPr lang="ja-JP" altLang="en-US" sz="2400">
                <a:latin typeface="HGS創英角ﾎﾟｯﾌﾟ体" pitchFamily="50" charset="-128"/>
                <a:ea typeface="HGS創英角ﾎﾟｯﾌﾟ体" pitchFamily="50" charset="-128"/>
              </a:rPr>
              <a:t>～</a:t>
            </a:r>
            <a:r>
              <a:rPr lang="en-US" altLang="ja-JP" sz="2400">
                <a:latin typeface="HGS創英角ﾎﾟｯﾌﾟ体" pitchFamily="50" charset="-128"/>
                <a:ea typeface="HGS創英角ﾎﾟｯﾌﾟ体" pitchFamily="50" charset="-128"/>
              </a:rPr>
              <a:t>16:00</a:t>
            </a:r>
            <a:endParaRPr lang="ja-JP" altLang="en-US" sz="2400">
              <a:latin typeface="HGS創英角ﾎﾟｯﾌﾟ体" pitchFamily="50" charset="-128"/>
              <a:ea typeface="HGS創英角ﾎﾟｯﾌﾟ体" pitchFamily="50" charset="-128"/>
            </a:endParaRPr>
          </a:p>
          <a:p>
            <a:endParaRPr lang="en-US" altLang="ja-JP" b="1">
              <a:latin typeface="HGS創英角ﾎﾟｯﾌﾟ体" pitchFamily="50" charset="-128"/>
              <a:ea typeface="HGS創英角ﾎﾟｯﾌﾟ体" pitchFamily="50" charset="-128"/>
            </a:endParaRPr>
          </a:p>
          <a:p>
            <a:r>
              <a:rPr lang="ja-JP" altLang="en-US" b="1">
                <a:latin typeface="HGS創英角ﾎﾟｯﾌﾟ体" pitchFamily="50" charset="-128"/>
                <a:ea typeface="HGS創英角ﾎﾟｯﾌﾟ体" pitchFamily="50" charset="-128"/>
              </a:rPr>
              <a:t>会場：図書館棟２</a:t>
            </a:r>
            <a:r>
              <a:rPr lang="en-US" altLang="ja-JP" b="1">
                <a:latin typeface="HGS創英角ﾎﾟｯﾌﾟ体" pitchFamily="50" charset="-128"/>
                <a:ea typeface="HGS創英角ﾎﾟｯﾌﾟ体" pitchFamily="50" charset="-128"/>
              </a:rPr>
              <a:t>F</a:t>
            </a:r>
            <a:r>
              <a:rPr lang="ja-JP" altLang="en-US" b="1">
                <a:latin typeface="HGS創英角ﾎﾟｯﾌﾟ体" pitchFamily="50" charset="-128"/>
                <a:ea typeface="HGS創英角ﾎﾟｯﾌﾟ体" pitchFamily="50" charset="-128"/>
              </a:rPr>
              <a:t>　第一情報演習室</a:t>
            </a:r>
          </a:p>
          <a:p>
            <a:r>
              <a:rPr lang="ja-JP" altLang="en-US" b="1">
                <a:latin typeface="HGS創英角ﾎﾟｯﾌﾟ体" pitchFamily="50" charset="-128"/>
                <a:ea typeface="HGS創英角ﾎﾟｯﾌﾟ体" pitchFamily="50" charset="-128"/>
              </a:rPr>
              <a:t>使用データベース：</a:t>
            </a:r>
            <a:r>
              <a:rPr lang="en-US" altLang="ja-JP" b="1">
                <a:latin typeface="HGS創英角ﾎﾟｯﾌﾟ体" pitchFamily="50" charset="-128"/>
                <a:ea typeface="HGS創英角ﾎﾟｯﾌﾟ体" pitchFamily="50" charset="-128"/>
              </a:rPr>
              <a:t>LexisNexis Academic</a:t>
            </a:r>
          </a:p>
          <a:p>
            <a:r>
              <a:rPr lang="ja-JP" altLang="en-US" b="1">
                <a:latin typeface="HGS創英角ﾎﾟｯﾌﾟ体" pitchFamily="50" charset="-128"/>
                <a:ea typeface="HGS創英角ﾎﾟｯﾌﾟ体" pitchFamily="50" charset="-128"/>
              </a:rPr>
              <a:t>対象：学部生・院生・教職員</a:t>
            </a:r>
            <a:endParaRPr lang="en-US" altLang="ja-JP" b="1"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13317" name="テキスト ボックス 14"/>
          <p:cNvSpPr txBox="1">
            <a:spLocks noChangeArrowheads="1"/>
          </p:cNvSpPr>
          <p:nvPr/>
        </p:nvSpPr>
        <p:spPr bwMode="auto">
          <a:xfrm>
            <a:off x="5421313" y="849313"/>
            <a:ext cx="1539875" cy="171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5782" tIns="47891" rIns="95782" bIns="47891">
            <a:spAutoFit/>
          </a:bodyPr>
          <a:lstStyle/>
          <a:p>
            <a:r>
              <a:rPr lang="ja-JP" altLang="en-US" sz="1050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英</a:t>
            </a:r>
          </a:p>
        </p:txBody>
      </p:sp>
      <p:sp>
        <p:nvSpPr>
          <p:cNvPr id="13318" name="テキスト ボックス 13"/>
          <p:cNvSpPr txBox="1">
            <a:spLocks noChangeArrowheads="1"/>
          </p:cNvSpPr>
          <p:nvPr/>
        </p:nvSpPr>
        <p:spPr bwMode="auto">
          <a:xfrm>
            <a:off x="214313" y="9274175"/>
            <a:ext cx="58070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>
            <a:spAutoFit/>
          </a:bodyPr>
          <a:lstStyle/>
          <a:p>
            <a:r>
              <a:rPr lang="ja-JP" altLang="en-US" sz="1300"/>
              <a:t>お問い合わせ先</a:t>
            </a:r>
            <a:r>
              <a:rPr lang="en-US" altLang="ja-JP" sz="1300"/>
              <a:t>:</a:t>
            </a:r>
          </a:p>
          <a:p>
            <a:r>
              <a:rPr lang="en-US" altLang="ja-JP" sz="1300"/>
              <a:t>   </a:t>
            </a:r>
            <a:r>
              <a:rPr lang="ja-JP" altLang="en-US" sz="1300"/>
              <a:t>附属図書館 セミナー担当 　</a:t>
            </a:r>
            <a:r>
              <a:rPr lang="en-US" altLang="ja-JP" sz="1300"/>
              <a:t>TEL</a:t>
            </a:r>
            <a:r>
              <a:rPr lang="ja-JP" altLang="en-US" sz="1300"/>
              <a:t>：６１－６０００（１２０１）</a:t>
            </a:r>
          </a:p>
        </p:txBody>
      </p:sp>
      <p:sp>
        <p:nvSpPr>
          <p:cNvPr id="13319" name="テキスト ボックス 17"/>
          <p:cNvSpPr txBox="1">
            <a:spLocks noChangeArrowheads="1"/>
          </p:cNvSpPr>
          <p:nvPr/>
        </p:nvSpPr>
        <p:spPr bwMode="auto">
          <a:xfrm>
            <a:off x="184150" y="4732338"/>
            <a:ext cx="4613275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5782" tIns="47891" rIns="95782" bIns="47891">
            <a:spAutoFit/>
          </a:bodyPr>
          <a:lstStyle/>
          <a:p>
            <a:r>
              <a:rPr lang="ja-JP" altLang="en-US" sz="1500" u="sng">
                <a:latin typeface="HGP創英角ｺﾞｼｯｸUB" pitchFamily="50" charset="-128"/>
                <a:ea typeface="HGP創英角ｺﾞｼｯｸUB" pitchFamily="50" charset="-128"/>
              </a:rPr>
              <a:t>セミナー内容例</a:t>
            </a:r>
            <a:endParaRPr lang="en-US" altLang="ja-JP" sz="1500" u="sng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1500">
                <a:latin typeface="HGP創英角ｺﾞｼｯｸUB" pitchFamily="50" charset="-128"/>
                <a:ea typeface="HGP創英角ｺﾞｼｯｸUB" pitchFamily="50" charset="-128"/>
              </a:rPr>
              <a:t>◆　海外新聞で関心のある記事を読む　</a:t>
            </a:r>
            <a:endParaRPr lang="en-US" altLang="ja-JP" sz="150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1500">
                <a:latin typeface="HGP創英角ｺﾞｼｯｸUB" pitchFamily="50" charset="-128"/>
                <a:ea typeface="HGP創英角ｺﾞｼｯｸUB" pitchFamily="50" charset="-128"/>
              </a:rPr>
              <a:t>◆　世界各国の新聞紙別に関連情報の報道比較をする</a:t>
            </a:r>
            <a:endParaRPr lang="en-US" altLang="ja-JP" sz="150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1500">
                <a:latin typeface="HGP創英角ｺﾞｼｯｸUB" pitchFamily="50" charset="-128"/>
                <a:ea typeface="HGP創英角ｺﾞｼｯｸUB" pitchFamily="50" charset="-128"/>
              </a:rPr>
              <a:t>◆　英語で興味のある企業情報をチェック</a:t>
            </a:r>
            <a:endParaRPr lang="en-US" altLang="ja-JP" sz="150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1500">
                <a:latin typeface="HGP創英角ｺﾞｼｯｸUB" pitchFamily="50" charset="-128"/>
                <a:ea typeface="HGP創英角ｺﾞｼｯｸUB" pitchFamily="50" charset="-128"/>
              </a:rPr>
              <a:t>◆　</a:t>
            </a:r>
            <a:r>
              <a:rPr lang="en-US" altLang="ja-JP" sz="1500">
                <a:latin typeface="HGP創英角ｺﾞｼｯｸUB" pitchFamily="50" charset="-128"/>
                <a:ea typeface="HGP創英角ｺﾞｼｯｸUB" pitchFamily="50" charset="-128"/>
              </a:rPr>
              <a:t>TOEIC</a:t>
            </a:r>
            <a:r>
              <a:rPr lang="ja-JP" altLang="en-US" sz="1500">
                <a:latin typeface="HGP創英角ｺﾞｼｯｸUB" pitchFamily="50" charset="-128"/>
                <a:ea typeface="HGP創英角ｺﾞｼｯｸUB" pitchFamily="50" charset="-128"/>
              </a:rPr>
              <a:t>対策への活用方法のご紹介 など</a:t>
            </a:r>
          </a:p>
        </p:txBody>
      </p:sp>
      <p:pic>
        <p:nvPicPr>
          <p:cNvPr id="13320" name="Picture 39" descr="C:\Documents and Settings\todayx\デスクトップ\2369007766-1.jpg"/>
          <p:cNvPicPr>
            <a:picLocks noChangeAspect="1" noChangeArrowheads="1"/>
          </p:cNvPicPr>
          <p:nvPr/>
        </p:nvPicPr>
        <p:blipFill>
          <a:blip r:embed="rId2"/>
          <a:srcRect l="27873" t="10646" b="30127"/>
          <a:stretch>
            <a:fillRect/>
          </a:stretch>
        </p:blipFill>
        <p:spPr bwMode="auto">
          <a:xfrm>
            <a:off x="4402138" y="8372475"/>
            <a:ext cx="539750" cy="24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7" descr="cnn_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57525" y="8702675"/>
            <a:ext cx="5334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Picture 25" descr="C:\Documents and Settings\todayx\デスクトップ\The_New_York_Times_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5888" y="8048625"/>
            <a:ext cx="1697037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3" name="Picture 26" descr="C:\Documents and Settings\todayx\デスクトップ\abcnews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750" y="8685213"/>
            <a:ext cx="814388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4" name="Picture 35" descr="C:\Documents and Settings\todayx\デスクトップ\logo.gif"/>
          <p:cNvPicPr>
            <a:picLocks noChangeAspect="1" noChangeArrowheads="1"/>
          </p:cNvPicPr>
          <p:nvPr/>
        </p:nvPicPr>
        <p:blipFill>
          <a:blip r:embed="rId6"/>
          <a:srcRect t="41982" b="40099"/>
          <a:stretch>
            <a:fillRect/>
          </a:stretch>
        </p:blipFill>
        <p:spPr bwMode="auto">
          <a:xfrm>
            <a:off x="3630613" y="8072438"/>
            <a:ext cx="145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5" name="Picture 30" descr="C:\Documents and Settings\todayx\デスクトップ\wp[2].jpg"/>
          <p:cNvPicPr>
            <a:picLocks noChangeAspect="1" noChangeArrowheads="1"/>
          </p:cNvPicPr>
          <p:nvPr/>
        </p:nvPicPr>
        <p:blipFill>
          <a:blip r:embed="rId7"/>
          <a:srcRect t="13663" b="26733"/>
          <a:stretch>
            <a:fillRect/>
          </a:stretch>
        </p:blipFill>
        <p:spPr bwMode="auto">
          <a:xfrm>
            <a:off x="115888" y="8372475"/>
            <a:ext cx="16478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6" name="Picture 31" descr="C:\Documents and Settings\todayx\デスクトップ\the-times-logo1.gif"/>
          <p:cNvPicPr>
            <a:picLocks noChangeAspect="1" noChangeArrowheads="1"/>
          </p:cNvPicPr>
          <p:nvPr/>
        </p:nvPicPr>
        <p:blipFill>
          <a:blip r:embed="rId8"/>
          <a:srcRect t="26863" b="24783"/>
          <a:stretch>
            <a:fillRect/>
          </a:stretch>
        </p:blipFill>
        <p:spPr bwMode="auto">
          <a:xfrm>
            <a:off x="1878013" y="8048625"/>
            <a:ext cx="169545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7" name="Picture 33" descr="C:\Documents and Settings\todayx\デスクトップ\faz-logo.jpg"/>
          <p:cNvPicPr>
            <a:picLocks noChangeAspect="1" noChangeArrowheads="1"/>
          </p:cNvPicPr>
          <p:nvPr/>
        </p:nvPicPr>
        <p:blipFill>
          <a:blip r:embed="rId9"/>
          <a:srcRect b="30045"/>
          <a:stretch>
            <a:fillRect/>
          </a:stretch>
        </p:blipFill>
        <p:spPr bwMode="auto">
          <a:xfrm>
            <a:off x="1743075" y="8361363"/>
            <a:ext cx="1697038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8" name="Picture 34" descr="C:\Documents and Settings\todayx\デスクトップ\BBC Logo.jpe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103313" y="8710613"/>
            <a:ext cx="871537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9" name="Picture 35" descr="C:\Documents and Settings\todayx\デスクトップ\cbs logo.jpg"/>
          <p:cNvPicPr>
            <a:picLocks noChangeAspect="1" noChangeArrowheads="1"/>
          </p:cNvPicPr>
          <p:nvPr/>
        </p:nvPicPr>
        <p:blipFill>
          <a:blip r:embed="rId11"/>
          <a:srcRect t="34129" b="34802"/>
          <a:stretch>
            <a:fillRect/>
          </a:stretch>
        </p:blipFill>
        <p:spPr bwMode="auto">
          <a:xfrm>
            <a:off x="2105025" y="8707438"/>
            <a:ext cx="8223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0" name="Picture 36" descr="C:\Documents and Settings\todayx\デスクトップ\NBC-Logo.png"/>
          <p:cNvPicPr>
            <a:picLocks noChangeAspect="1" noChangeArrowheads="1"/>
          </p:cNvPicPr>
          <p:nvPr/>
        </p:nvPicPr>
        <p:blipFill>
          <a:blip r:embed="rId12"/>
          <a:srcRect l="32333" t="16200" r="32387" b="13240"/>
          <a:stretch>
            <a:fillRect/>
          </a:stretch>
        </p:blipFill>
        <p:spPr bwMode="auto">
          <a:xfrm>
            <a:off x="4384675" y="8675688"/>
            <a:ext cx="3397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1" name="Picture 37" descr="C:\Documents and Settings\todayx\デスクトップ\fox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721100" y="8716963"/>
            <a:ext cx="534988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2" name="Picture 32" descr="C:\Documents and Settings\todayx\デスクトップ\le figaro logo.jpg"/>
          <p:cNvPicPr>
            <a:picLocks noChangeAspect="1" noChangeArrowheads="1"/>
          </p:cNvPicPr>
          <p:nvPr/>
        </p:nvPicPr>
        <p:blipFill>
          <a:blip r:embed="rId14"/>
          <a:srcRect t="42400" b="42630"/>
          <a:stretch>
            <a:fillRect/>
          </a:stretch>
        </p:blipFill>
        <p:spPr bwMode="auto">
          <a:xfrm>
            <a:off x="3419475" y="8408988"/>
            <a:ext cx="966788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33" name="Oval 10"/>
          <p:cNvSpPr>
            <a:spLocks noChangeArrowheads="1"/>
          </p:cNvSpPr>
          <p:nvPr/>
        </p:nvSpPr>
        <p:spPr bwMode="auto">
          <a:xfrm rot="594236">
            <a:off x="4949825" y="7907338"/>
            <a:ext cx="1776413" cy="1778000"/>
          </a:xfrm>
          <a:prstGeom prst="ellipse">
            <a:avLst/>
          </a:prstGeom>
          <a:solidFill>
            <a:srgbClr val="0070C0">
              <a:alpha val="70979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>
                <a:solidFill>
                  <a:schemeClr val="bg1"/>
                </a:solidFill>
                <a:latin typeface="Verdana" pitchFamily="34" charset="0"/>
                <a:ea typeface="HG創英角ｺﾞｼｯｸUB" pitchFamily="49" charset="-128"/>
              </a:rPr>
              <a:t>ご参加ください</a:t>
            </a:r>
            <a:endParaRPr lang="en-US" altLang="ja-JP">
              <a:solidFill>
                <a:schemeClr val="bg1"/>
              </a:solidFill>
              <a:latin typeface="Verdana" pitchFamily="34" charset="0"/>
              <a:ea typeface="HG創英角ｺﾞｼｯｸUB" pitchFamily="49" charset="-128"/>
            </a:endParaRPr>
          </a:p>
        </p:txBody>
      </p:sp>
      <p:sp>
        <p:nvSpPr>
          <p:cNvPr id="38" name="Rounded Rectangle 46"/>
          <p:cNvSpPr/>
          <p:nvPr/>
        </p:nvSpPr>
        <p:spPr>
          <a:xfrm>
            <a:off x="1196975" y="992188"/>
            <a:ext cx="3816350" cy="5762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altLang="ja-JP" sz="2800" b="1" dirty="0">
                <a:solidFill>
                  <a:srgbClr val="C00000"/>
                </a:solidFill>
                <a:latin typeface="HGS創英角ｺﾞｼｯｸUB" pitchFamily="50" charset="-128"/>
                <a:ea typeface="HGS創英角ｺﾞｼｯｸUB" pitchFamily="50" charset="-128"/>
              </a:rPr>
              <a:t>LexisNexis</a:t>
            </a:r>
            <a:r>
              <a:rPr lang="en-US" altLang="ja-JP" sz="2800" b="1" i="1" baseline="30000" dirty="0">
                <a:solidFill>
                  <a:srgbClr val="C00000"/>
                </a:solidFill>
                <a:latin typeface="+mn-ea"/>
                <a:cs typeface="Arial Unicode MS" pitchFamily="50" charset="-128"/>
              </a:rPr>
              <a:t> ®</a:t>
            </a:r>
            <a:r>
              <a:rPr lang="en-US" altLang="ja-JP" sz="2800" b="1" dirty="0">
                <a:solidFill>
                  <a:srgbClr val="C00000"/>
                </a:solidFill>
                <a:latin typeface="HGS創英角ｺﾞｼｯｸUB" pitchFamily="50" charset="-128"/>
                <a:ea typeface="HGS創英角ｺﾞｼｯｸUB" pitchFamily="50" charset="-128"/>
              </a:rPr>
              <a:t> Academic</a:t>
            </a:r>
          </a:p>
        </p:txBody>
      </p:sp>
      <p:sp>
        <p:nvSpPr>
          <p:cNvPr id="39" name="Rounded Rectangle 47"/>
          <p:cNvSpPr/>
          <p:nvPr/>
        </p:nvSpPr>
        <p:spPr>
          <a:xfrm>
            <a:off x="188913" y="774700"/>
            <a:ext cx="4392612" cy="3603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200" b="1" i="1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海外ニュース・ビジネス・法情報情索データベース</a:t>
            </a:r>
            <a:endParaRPr lang="en-US" altLang="ja-JP" sz="1200" b="1" dirty="0"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ＭＳ Ｐゴシック" pitchFamily="50" charset="-128"/>
            </a:endParaRPr>
          </a:p>
        </p:txBody>
      </p:sp>
      <p:pic>
        <p:nvPicPr>
          <p:cNvPr id="13336" name="図 2" descr="LN_rgb_h_pos_1.gif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841875" y="179388"/>
            <a:ext cx="19002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37" name="Rectangle 27"/>
          <p:cNvSpPr>
            <a:spLocks noChangeArrowheads="1"/>
          </p:cNvSpPr>
          <p:nvPr/>
        </p:nvSpPr>
        <p:spPr bwMode="auto">
          <a:xfrm>
            <a:off x="44450" y="7002463"/>
            <a:ext cx="61356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200" b="1" i="1">
                <a:solidFill>
                  <a:srgbClr val="C00000"/>
                </a:solidFill>
                <a:latin typeface="ＭＳ Ｐゴシック" charset="-128"/>
                <a:ea typeface="Arial Unicode MS"/>
                <a:cs typeface="Arial Unicode MS"/>
              </a:rPr>
              <a:t>LexisNexis </a:t>
            </a:r>
            <a:r>
              <a:rPr lang="en-US" altLang="ja-JP" sz="1200" b="1" i="1" baseline="30000">
                <a:solidFill>
                  <a:srgbClr val="C00000"/>
                </a:solidFill>
                <a:latin typeface="ＭＳ Ｐゴシック" charset="-128"/>
                <a:ea typeface="Arial Unicode MS"/>
                <a:cs typeface="Arial Unicode MS"/>
              </a:rPr>
              <a:t>®</a:t>
            </a:r>
            <a:r>
              <a:rPr lang="en-US" altLang="ja-JP" sz="1200" b="1" i="1">
                <a:solidFill>
                  <a:srgbClr val="C00000"/>
                </a:solidFill>
                <a:latin typeface="ＭＳ Ｐゴシック" charset="-128"/>
                <a:ea typeface="Arial Unicode MS"/>
                <a:cs typeface="Arial Unicode MS"/>
              </a:rPr>
              <a:t> Academic</a:t>
            </a:r>
            <a:r>
              <a:rPr lang="ja-JP" altLang="en-US" sz="1200" b="1" i="1">
                <a:solidFill>
                  <a:srgbClr val="C00000"/>
                </a:solidFill>
                <a:latin typeface="ＭＳ Ｐゴシック" charset="-128"/>
                <a:ea typeface="Arial Unicode MS"/>
                <a:cs typeface="Arial Unicode MS"/>
              </a:rPr>
              <a:t>とは</a:t>
            </a:r>
            <a:endParaRPr lang="en-US" altLang="ja-JP" sz="1200" b="1" i="1">
              <a:solidFill>
                <a:srgbClr val="C00000"/>
              </a:solidFill>
              <a:latin typeface="ＭＳ Ｐゴシック" charset="-128"/>
              <a:ea typeface="Arial Unicode MS"/>
              <a:cs typeface="Arial Unicode MS"/>
            </a:endParaRPr>
          </a:p>
          <a:p>
            <a:r>
              <a:rPr lang="ja-JP" altLang="ja-JP" sz="1200">
                <a:latin typeface="ＭＳ Ｐゴシック" charset="-128"/>
              </a:rPr>
              <a:t>世界各国の主要新聞、地方紙から通信ニュース、雑誌、 </a:t>
            </a:r>
            <a:r>
              <a:rPr lang="en-US" altLang="ja-JP" sz="1200">
                <a:latin typeface="ＭＳ Ｐゴシック" charset="-128"/>
              </a:rPr>
              <a:t>TV</a:t>
            </a:r>
            <a:r>
              <a:rPr lang="ja-JP" altLang="ja-JP" sz="1200">
                <a:latin typeface="ＭＳ Ｐゴシック" charset="-128"/>
              </a:rPr>
              <a:t>・ラジオニュース原稿やビジネス情報・海外法律情報をを収録するオンラインデータベースです。 </a:t>
            </a:r>
            <a:r>
              <a:rPr lang="en-US" altLang="ja-JP" sz="1200">
                <a:latin typeface="ＭＳ Ｐゴシック" charset="-128"/>
              </a:rPr>
              <a:t>90</a:t>
            </a:r>
            <a:r>
              <a:rPr lang="ja-JP" altLang="ja-JP" sz="1200">
                <a:latin typeface="ＭＳ Ｐゴシック" charset="-128"/>
              </a:rPr>
              <a:t>カ国以上の情報を英語</a:t>
            </a:r>
            <a:endParaRPr lang="en-US" altLang="ja-JP" sz="1200">
              <a:latin typeface="ＭＳ Ｐゴシック" charset="-128"/>
            </a:endParaRPr>
          </a:p>
          <a:p>
            <a:r>
              <a:rPr lang="ja-JP" altLang="ja-JP" sz="1200">
                <a:latin typeface="ＭＳ Ｐゴシック" charset="-128"/>
              </a:rPr>
              <a:t>及び欧州言語にて</a:t>
            </a:r>
            <a:r>
              <a:rPr lang="ja-JP" altLang="en-US" sz="1200">
                <a:latin typeface="ＭＳ Ｐゴシック" charset="-128"/>
              </a:rPr>
              <a:t>、</a:t>
            </a:r>
            <a:r>
              <a:rPr lang="ja-JP" altLang="ja-JP" sz="1200">
                <a:latin typeface="ＭＳ Ｐゴシック" charset="-128"/>
              </a:rPr>
              <a:t>約</a:t>
            </a:r>
            <a:r>
              <a:rPr lang="ja-JP" altLang="en-US" sz="1200">
                <a:latin typeface="ＭＳ Ｐゴシック" charset="-128"/>
              </a:rPr>
              <a:t>２０</a:t>
            </a:r>
            <a:r>
              <a:rPr lang="en-US" altLang="ja-JP" sz="1200">
                <a:latin typeface="ＭＳ Ｐゴシック" charset="-128"/>
              </a:rPr>
              <a:t>,</a:t>
            </a:r>
            <a:r>
              <a:rPr lang="ja-JP" altLang="en-US" sz="1200">
                <a:latin typeface="ＭＳ Ｐゴシック" charset="-128"/>
              </a:rPr>
              <a:t>０００</a:t>
            </a:r>
            <a:r>
              <a:rPr lang="ja-JP" altLang="ja-JP" sz="1200">
                <a:latin typeface="ＭＳ Ｐゴシック" charset="-128"/>
              </a:rPr>
              <a:t>媒体以上を収録。古いものは</a:t>
            </a:r>
            <a:r>
              <a:rPr lang="en-US" altLang="ja-JP" sz="1200">
                <a:latin typeface="ＭＳ Ｐゴシック" charset="-128"/>
              </a:rPr>
              <a:t>1970</a:t>
            </a:r>
            <a:r>
              <a:rPr lang="ja-JP" altLang="ja-JP" sz="1200">
                <a:latin typeface="ＭＳ Ｐゴシック" charset="-128"/>
              </a:rPr>
              <a:t>年後半よりご確認頂けます。 </a:t>
            </a:r>
            <a:endParaRPr lang="en-US" altLang="ja-JP" sz="1200">
              <a:latin typeface="ＭＳ Ｐゴシック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</TotalTime>
  <Words>363</Words>
  <Application>Microsoft Office PowerPoint</Application>
  <PresentationFormat>A4 210 x 297 mm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Arial</vt:lpstr>
      <vt:lpstr>ＭＳ Ｐゴシック</vt:lpstr>
      <vt:lpstr>Calibri</vt:lpstr>
      <vt:lpstr>HGP創英角ｺﾞｼｯｸUB</vt:lpstr>
      <vt:lpstr>HGS創英角ﾎﾟｯﾌﾟ体</vt:lpstr>
      <vt:lpstr>Verdana</vt:lpstr>
      <vt:lpstr>HG創英角ｺﾞｼｯｸUB</vt:lpstr>
      <vt:lpstr>HGS創英角ｺﾞｼｯｸUB</vt:lpstr>
      <vt:lpstr>Arial Unicode MS</vt:lpstr>
      <vt:lpstr>標準デザイン</vt:lpstr>
      <vt:lpstr>スライド 1</vt:lpstr>
    </vt:vector>
  </TitlesOfParts>
  <Company>LexisNexis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YukawaAX</dc:creator>
  <cp:lastModifiedBy>FPU</cp:lastModifiedBy>
  <cp:revision>52</cp:revision>
  <cp:lastPrinted>2013-11-07T03:39:28Z</cp:lastPrinted>
  <dcterms:created xsi:type="dcterms:W3CDTF">2008-10-10T09:32:27Z</dcterms:created>
  <dcterms:modified xsi:type="dcterms:W3CDTF">2013-11-07T06:49:11Z</dcterms:modified>
</cp:coreProperties>
</file>